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2" showSpecialPlsOnTitleSld="0" strictFirstAndLastChars="0" saveSubsetFonts="1" autoCompressPictures="0">
  <p:sldMasterIdLst>
    <p:sldMasterId id="2147483648" r:id="rId1"/>
  </p:sldMasterIdLst>
  <p:notesMasterIdLst>
    <p:notesMasterId r:id="rId37"/>
  </p:notesMasterIdLst>
  <p:handoutMasterIdLst>
    <p:handoutMasterId r:id="rId38"/>
  </p:handoutMasterIdLst>
  <p:sldIdLst>
    <p:sldId id="256" r:id="rId2"/>
    <p:sldId id="257" r:id="rId3"/>
    <p:sldId id="258" r:id="rId4"/>
    <p:sldId id="286" r:id="rId5"/>
    <p:sldId id="259" r:id="rId6"/>
    <p:sldId id="260" r:id="rId7"/>
    <p:sldId id="287" r:id="rId8"/>
    <p:sldId id="261" r:id="rId9"/>
    <p:sldId id="262" r:id="rId10"/>
    <p:sldId id="263" r:id="rId11"/>
    <p:sldId id="289" r:id="rId12"/>
    <p:sldId id="276" r:id="rId13"/>
    <p:sldId id="264" r:id="rId14"/>
    <p:sldId id="265" r:id="rId15"/>
    <p:sldId id="266" r:id="rId16"/>
    <p:sldId id="267" r:id="rId17"/>
    <p:sldId id="268" r:id="rId18"/>
    <p:sldId id="269" r:id="rId19"/>
    <p:sldId id="283" r:id="rId20"/>
    <p:sldId id="290" r:id="rId21"/>
    <p:sldId id="284" r:id="rId22"/>
    <p:sldId id="285" r:id="rId23"/>
    <p:sldId id="288" r:id="rId24"/>
    <p:sldId id="270" r:id="rId25"/>
    <p:sldId id="278" r:id="rId26"/>
    <p:sldId id="271" r:id="rId27"/>
    <p:sldId id="279" r:id="rId28"/>
    <p:sldId id="280" r:id="rId29"/>
    <p:sldId id="281" r:id="rId30"/>
    <p:sldId id="282" r:id="rId31"/>
    <p:sldId id="272" r:id="rId32"/>
    <p:sldId id="273" r:id="rId33"/>
    <p:sldId id="274" r:id="rId34"/>
    <p:sldId id="277" r:id="rId35"/>
    <p:sldId id="275" r:id="rId36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ヒラギノ角ゴ Pro W3" charset="-128"/>
        <a:cs typeface="ヒラギノ角ゴ Pro W3" charset="-128"/>
      </a:defRPr>
    </a:lvl1pPr>
    <a:lvl2pPr marL="457200"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ヒラギノ角ゴ Pro W3" charset="-128"/>
        <a:cs typeface="ヒラギノ角ゴ Pro W3" charset="-128"/>
      </a:defRPr>
    </a:lvl2pPr>
    <a:lvl3pPr marL="914400"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ヒラギノ角ゴ Pro W3" charset="-128"/>
        <a:cs typeface="ヒラギノ角ゴ Pro W3" charset="-128"/>
      </a:defRPr>
    </a:lvl3pPr>
    <a:lvl4pPr marL="1371600"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ヒラギノ角ゴ Pro W3" charset="-128"/>
        <a:cs typeface="ヒラギノ角ゴ Pro W3" charset="-128"/>
      </a:defRPr>
    </a:lvl4pPr>
    <a:lvl5pPr marL="1828800"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ヒラギノ角ゴ Pro W3" charset="-128"/>
        <a:cs typeface="ヒラギノ角ゴ Pro W3" charset="-128"/>
      </a:defRPr>
    </a:lvl5pPr>
    <a:lvl6pPr marL="2286000" algn="l" defTabSz="457200" rtl="0" eaLnBrk="1" latinLnBrk="0" hangingPunct="1">
      <a:defRPr sz="2000" kern="1200">
        <a:solidFill>
          <a:schemeClr val="tx1"/>
        </a:solidFill>
        <a:latin typeface="Arial" charset="0"/>
        <a:ea typeface="ヒラギノ角ゴ Pro W3" charset="-128"/>
        <a:cs typeface="ヒラギノ角ゴ Pro W3" charset="-128"/>
      </a:defRPr>
    </a:lvl6pPr>
    <a:lvl7pPr marL="2743200" algn="l" defTabSz="457200" rtl="0" eaLnBrk="1" latinLnBrk="0" hangingPunct="1">
      <a:defRPr sz="2000" kern="1200">
        <a:solidFill>
          <a:schemeClr val="tx1"/>
        </a:solidFill>
        <a:latin typeface="Arial" charset="0"/>
        <a:ea typeface="ヒラギノ角ゴ Pro W3" charset="-128"/>
        <a:cs typeface="ヒラギノ角ゴ Pro W3" charset="-128"/>
      </a:defRPr>
    </a:lvl7pPr>
    <a:lvl8pPr marL="3200400" algn="l" defTabSz="457200" rtl="0" eaLnBrk="1" latinLnBrk="0" hangingPunct="1">
      <a:defRPr sz="2000" kern="1200">
        <a:solidFill>
          <a:schemeClr val="tx1"/>
        </a:solidFill>
        <a:latin typeface="Arial" charset="0"/>
        <a:ea typeface="ヒラギノ角ゴ Pro W3" charset="-128"/>
        <a:cs typeface="ヒラギノ角ゴ Pro W3" charset="-128"/>
      </a:defRPr>
    </a:lvl8pPr>
    <a:lvl9pPr marL="3657600" algn="l" defTabSz="457200" rtl="0" eaLnBrk="1" latinLnBrk="0" hangingPunct="1">
      <a:defRPr sz="2000" kern="1200">
        <a:solidFill>
          <a:schemeClr val="tx1"/>
        </a:solidFill>
        <a:latin typeface="Arial" charset="0"/>
        <a:ea typeface="ヒラギノ角ゴ Pro W3" charset="-128"/>
        <a:cs typeface="ヒラギノ角ゴ Pro W3" charset="-128"/>
      </a:defRPr>
    </a:lvl9pPr>
  </p:defaultTextStyle>
  <p:extLst>
    <p:ext uri="{521415D9-36F7-43E2-AB2F-B90AF26B5E84}">
      <p14:sectionLst xmlns:p14="http://schemas.microsoft.com/office/powerpoint/2010/main">
        <p14:section name="Default Section" id="{40E2D4DD-B31A-486D-8F3A-E793FC15C8BD}">
          <p14:sldIdLst>
            <p14:sldId id="256"/>
            <p14:sldId id="257"/>
            <p14:sldId id="258"/>
            <p14:sldId id="286"/>
            <p14:sldId id="259"/>
            <p14:sldId id="260"/>
            <p14:sldId id="287"/>
            <p14:sldId id="261"/>
            <p14:sldId id="262"/>
            <p14:sldId id="263"/>
            <p14:sldId id="289"/>
            <p14:sldId id="276"/>
            <p14:sldId id="264"/>
            <p14:sldId id="265"/>
            <p14:sldId id="266"/>
            <p14:sldId id="267"/>
            <p14:sldId id="268"/>
            <p14:sldId id="269"/>
            <p14:sldId id="283"/>
            <p14:sldId id="290"/>
            <p14:sldId id="284"/>
            <p14:sldId id="285"/>
            <p14:sldId id="288"/>
            <p14:sldId id="270"/>
            <p14:sldId id="278"/>
            <p14:sldId id="271"/>
            <p14:sldId id="279"/>
            <p14:sldId id="280"/>
            <p14:sldId id="281"/>
            <p14:sldId id="282"/>
            <p14:sldId id="272"/>
            <p14:sldId id="273"/>
            <p14:sldId id="274"/>
            <p14:sldId id="277"/>
            <p14:sldId id="27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672">
          <p15:clr>
            <a:srgbClr val="A4A3A4"/>
          </p15:clr>
        </p15:guide>
        <p15:guide id="3" pos="5472">
          <p15:clr>
            <a:srgbClr val="A4A3A4"/>
          </p15:clr>
        </p15:guide>
        <p15:guide id="4" pos="1008">
          <p15:clr>
            <a:srgbClr val="A4A3A4"/>
          </p15:clr>
        </p15:guide>
        <p15:guide id="5" pos="115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>
      <p:cViewPr varScale="1">
        <p:scale>
          <a:sx n="114" d="100"/>
          <a:sy n="114" d="100"/>
        </p:scale>
        <p:origin x="1506" y="108"/>
      </p:cViewPr>
      <p:guideLst>
        <p:guide orient="horz" pos="2160"/>
        <p:guide pos="672"/>
        <p:guide pos="5472"/>
        <p:guide pos="1008"/>
        <p:guide pos="115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nb-NO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92CEC585-F209-0249-87B1-95C1AA7BF750}" type="datetime1">
              <a:rPr lang="nb-NO"/>
              <a:pPr>
                <a:defRPr/>
              </a:pPr>
              <a:t>07.06.2017</a:t>
            </a:fld>
            <a:endParaRPr lang="nb-N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nb-N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578034AB-4BDC-1A4E-B997-0CCC3F1DB647}" type="slidenum">
              <a:rPr lang="nb-NO"/>
              <a:pPr>
                <a:defRPr/>
              </a:pPr>
              <a:t>‹#›</a:t>
            </a:fld>
            <a:endParaRPr lang="nb-NO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43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2D21BD64-BEF5-304E-BFE0-849DE736ECC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ヒラギノ角ゴ Pro W3" charset="-128"/>
        <a:cs typeface="ヒラギノ角ゴ Pro W3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ヒラギノ角ゴ Pro W3" charset="-128"/>
        <a:cs typeface="ヒラギノ角ゴ Pro W3" charset="-128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ヒラギノ角ゴ Pro W3" charset="-128"/>
        <a:cs typeface="ヒラギノ角ゴ Pro W3" charset="-128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ヒラギノ角ゴ Pro W3" charset="-128"/>
        <a:cs typeface="ヒラギノ角ゴ Pro W3" charset="-128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ヒラギノ角ゴ Pro W3" charset="-128"/>
        <a:cs typeface="ヒラギノ角ゴ Pro W3" charset="-128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72B89E4-9522-7B4B-87F4-E6DE4A7D28B6}" type="slidenum">
              <a:rPr lang="en-US"/>
              <a:pPr/>
              <a:t>3</a:t>
            </a:fld>
            <a:endParaRPr lang="en-US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nb-NO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 sz="quarter"/>
          </p:nvPr>
        </p:nvSpPr>
        <p:spPr>
          <a:xfrm>
            <a:off x="1143000" y="2286000"/>
            <a:ext cx="7543800" cy="1143000"/>
          </a:xfrm>
        </p:spPr>
        <p:txBody>
          <a:bodyPr anchor="b"/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143000" y="3429000"/>
            <a:ext cx="7543800" cy="1752600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Rectangle 10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b-NO"/>
              <a:t>11. april 2011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Ny Powerpoint mal 2011</a:t>
            </a:r>
          </a:p>
        </p:txBody>
      </p:sp>
      <p:sp>
        <p:nvSpPr>
          <p:cNvPr id="6" name="Rectangle 12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599D102-E8BA-A648-A6A2-B42490AA324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62750" y="838200"/>
            <a:ext cx="192405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0" y="838200"/>
            <a:ext cx="5619750" cy="52578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Rectangle 10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b-NO"/>
              <a:t>11. april 2011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Ny Powerpoint mal 2011</a:t>
            </a:r>
          </a:p>
        </p:txBody>
      </p:sp>
      <p:sp>
        <p:nvSpPr>
          <p:cNvPr id="6" name="Rectangle 12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0222B15-60D5-084C-BB9C-A0EB8F12BBD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Rectangle 10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b-NO"/>
              <a:t>11. april 2011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Ny Powerpoint mal 2011</a:t>
            </a:r>
          </a:p>
        </p:txBody>
      </p:sp>
      <p:sp>
        <p:nvSpPr>
          <p:cNvPr id="6" name="Rectangle 12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7C305EA-59A6-7140-95FF-E1B500F1B4C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Rectangle 10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b-NO"/>
              <a:t>11. april 2011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Ny Powerpoint mal 2011</a:t>
            </a:r>
          </a:p>
        </p:txBody>
      </p:sp>
      <p:sp>
        <p:nvSpPr>
          <p:cNvPr id="6" name="Rectangle 12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DD3C82E-6957-154C-A3A6-BD3BD6E9768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90600" y="1981200"/>
            <a:ext cx="37719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14900" y="1981200"/>
            <a:ext cx="37719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5" name="Rectangle 10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b-NO"/>
              <a:t>11. april 2011</a:t>
            </a:r>
          </a:p>
        </p:txBody>
      </p:sp>
      <p:sp>
        <p:nvSpPr>
          <p:cNvPr id="6" name="Rectangle 11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Ny Powerpoint mal 2011</a:t>
            </a:r>
          </a:p>
        </p:txBody>
      </p:sp>
      <p:sp>
        <p:nvSpPr>
          <p:cNvPr id="7" name="Rectangle 12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49E5B3-F030-5149-9D15-FCF868BEE2A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7" name="Rectangle 10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b-NO"/>
              <a:t>11. april 2011</a:t>
            </a:r>
          </a:p>
        </p:txBody>
      </p:sp>
      <p:sp>
        <p:nvSpPr>
          <p:cNvPr id="8" name="Rectangle 11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Ny Powerpoint mal 2011</a:t>
            </a:r>
          </a:p>
        </p:txBody>
      </p:sp>
      <p:sp>
        <p:nvSpPr>
          <p:cNvPr id="9" name="Rectangle 12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D384E29-2E0F-7F47-BFEA-A86513DCC46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Rectangle 10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b-NO"/>
              <a:t>11. april 2011</a:t>
            </a:r>
          </a:p>
        </p:txBody>
      </p:sp>
      <p:sp>
        <p:nvSpPr>
          <p:cNvPr id="4" name="Rectangle 11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Ny Powerpoint mal 2011</a:t>
            </a: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4FB4EC9-94C3-A841-AFA4-55D6E98A989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b-NO"/>
              <a:t>11. april 2011</a:t>
            </a:r>
          </a:p>
        </p:txBody>
      </p:sp>
      <p:sp>
        <p:nvSpPr>
          <p:cNvPr id="3" name="Rectangle 11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Ny Powerpoint mal 2011</a:t>
            </a:r>
          </a:p>
        </p:txBody>
      </p:sp>
      <p:sp>
        <p:nvSpPr>
          <p:cNvPr id="4" name="Rectangle 12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EF5594B-E748-8240-ADF2-2639D805EAA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Rectangle 10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b-NO"/>
              <a:t>11. april 2011</a:t>
            </a:r>
          </a:p>
        </p:txBody>
      </p:sp>
      <p:sp>
        <p:nvSpPr>
          <p:cNvPr id="6" name="Rectangle 11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Ny Powerpoint mal 2011</a:t>
            </a:r>
          </a:p>
        </p:txBody>
      </p:sp>
      <p:sp>
        <p:nvSpPr>
          <p:cNvPr id="7" name="Rectangle 12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A0D909-D38D-C04C-8016-194A51E9713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nb-NO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Rectangle 10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b-NO"/>
              <a:t>11. april 2011</a:t>
            </a:r>
          </a:p>
        </p:txBody>
      </p:sp>
      <p:sp>
        <p:nvSpPr>
          <p:cNvPr id="6" name="Rectangle 11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Ny Powerpoint mal 2011</a:t>
            </a:r>
          </a:p>
        </p:txBody>
      </p:sp>
      <p:sp>
        <p:nvSpPr>
          <p:cNvPr id="7" name="Rectangle 12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750556-91E3-494F-A8C3-CBBFE7A3B15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7"/>
          <p:cNvSpPr>
            <a:spLocks noGrp="1" noChangeArrowheads="1"/>
          </p:cNvSpPr>
          <p:nvPr>
            <p:ph type="title"/>
          </p:nvPr>
        </p:nvSpPr>
        <p:spPr bwMode="auto">
          <a:xfrm>
            <a:off x="990600" y="838200"/>
            <a:ext cx="76962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8"/>
          <p:cNvSpPr>
            <a:spLocks noGrp="1" noChangeArrowheads="1"/>
          </p:cNvSpPr>
          <p:nvPr>
            <p:ph type="body" idx="1"/>
          </p:nvPr>
        </p:nvSpPr>
        <p:spPr bwMode="auto">
          <a:xfrm>
            <a:off x="990600" y="1981200"/>
            <a:ext cx="7696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34" name="Rectangle 10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906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900"/>
            </a:lvl1pPr>
          </a:lstStyle>
          <a:p>
            <a:pPr>
              <a:defRPr/>
            </a:pPr>
            <a:r>
              <a:rPr lang="nb-NO"/>
              <a:t>11. april 2011</a:t>
            </a:r>
          </a:p>
        </p:txBody>
      </p:sp>
      <p:sp>
        <p:nvSpPr>
          <p:cNvPr id="1035" name="Rectangle 11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048000" y="6248400"/>
            <a:ext cx="4800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900"/>
            </a:lvl1pPr>
          </a:lstStyle>
          <a:p>
            <a:pPr>
              <a:defRPr/>
            </a:pPr>
            <a:r>
              <a:rPr lang="en-US"/>
              <a:t>Tema Powerpoint</a:t>
            </a:r>
          </a:p>
        </p:txBody>
      </p:sp>
      <p:sp>
        <p:nvSpPr>
          <p:cNvPr id="1036" name="Rectangle 12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001000" y="6248400"/>
            <a:ext cx="685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900"/>
            </a:lvl1pPr>
          </a:lstStyle>
          <a:p>
            <a:pPr>
              <a:defRPr/>
            </a:pPr>
            <a:fld id="{F1FFC0CC-0FD3-3243-BD7A-655E39B7B0E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1031" name="Picture 8" descr="MN_IFI_A_ENG.png"/>
          <p:cNvPicPr>
            <a:picLocks noChangeAspect="1"/>
          </p:cNvPicPr>
          <p:nvPr userDrawn="1"/>
        </p:nvPicPr>
        <p:blipFill>
          <a:blip r:embed="rId13"/>
          <a:srcRect/>
          <a:stretch>
            <a:fillRect/>
          </a:stretch>
        </p:blipFill>
        <p:spPr bwMode="auto">
          <a:xfrm>
            <a:off x="304800" y="228600"/>
            <a:ext cx="2949575" cy="360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  <a:ea typeface="ヒラギノ角ゴ Pro W3" charset="-128"/>
          <a:cs typeface="ヒラギノ角ゴ Pro W3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  <a:ea typeface="ヒラギノ角ゴ Pro W3" charset="-128"/>
          <a:cs typeface="ヒラギノ角ゴ Pro W3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  <a:ea typeface="ヒラギノ角ゴ Pro W3" charset="-128"/>
          <a:cs typeface="ヒラギノ角ゴ Pro W3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  <a:ea typeface="ヒラギノ角ゴ Pro W3" charset="-128"/>
          <a:cs typeface="ヒラギノ角ゴ Pro W3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  <a:ea typeface="ヒラギノ角ゴ Pro W3" charset="-128"/>
          <a:cs typeface="ヒラギノ角ゴ Pro W3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  <a:ea typeface="ヒラギノ角ゴ Pro W3" charset="-128"/>
          <a:cs typeface="ヒラギノ角ゴ Pro W3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  <a:ea typeface="ヒラギノ角ゴ Pro W3" charset="-128"/>
          <a:cs typeface="ヒラギノ角ゴ Pro W3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  <a:ea typeface="ヒラギノ角ゴ Pro W3" charset="-128"/>
          <a:cs typeface="ヒラギノ角ゴ Pro W3" charset="-128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4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ctrTitle" sz="quarter"/>
          </p:nvPr>
        </p:nvSpPr>
        <p:spPr>
          <a:xfrm>
            <a:off x="1143000" y="2805336"/>
            <a:ext cx="7543800" cy="1575048"/>
          </a:xfrm>
        </p:spPr>
        <p:txBody>
          <a:bodyPr/>
          <a:lstStyle/>
          <a:p>
            <a:br>
              <a:rPr lang="nb-NO" sz="3600" dirty="0"/>
            </a:br>
            <a:br>
              <a:rPr lang="nb-NO" sz="3600" dirty="0"/>
            </a:br>
            <a:br>
              <a:rPr lang="nb-NO" sz="3600" dirty="0"/>
            </a:br>
            <a:br>
              <a:rPr lang="nb-NO" sz="3600" dirty="0"/>
            </a:br>
            <a:r>
              <a:rPr lang="nb-NO" sz="3600" dirty="0"/>
              <a:t>Terrain classification using 3D optical tactile sensor</a:t>
            </a:r>
            <a:br>
              <a:rPr lang="nb-NO" sz="3600" dirty="0"/>
            </a:br>
            <a:endParaRPr lang="nb-NO" dirty="0"/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subTitle" sz="quarter" idx="1"/>
          </p:nvPr>
        </p:nvSpPr>
        <p:spPr/>
        <p:txBody>
          <a:bodyPr/>
          <a:lstStyle/>
          <a:p>
            <a:pPr eaLnBrk="1" hangingPunct="1"/>
            <a:endParaRPr lang="nb-NO" dirty="0"/>
          </a:p>
          <a:p>
            <a:pPr eaLnBrk="1" hangingPunct="1"/>
            <a:endParaRPr lang="nb-NO" sz="1600" dirty="0"/>
          </a:p>
          <a:p>
            <a:r>
              <a:rPr lang="nb-NO" sz="1600" dirty="0"/>
              <a:t>A machine learning approach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721CCD2-51CF-49E9-B809-3A6AD5EC2E36}"/>
              </a:ext>
            </a:extLst>
          </p:cNvPr>
          <p:cNvSpPr txBox="1"/>
          <p:nvPr/>
        </p:nvSpPr>
        <p:spPr>
          <a:xfrm>
            <a:off x="3707904" y="5805264"/>
            <a:ext cx="15680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/>
              <a:t>Jiader Chou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326FD-35A7-4E7F-9528-FB871A7B81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Feature sets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E2B63C-36A7-4B34-B2D8-8E6E8FA245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0600" y="1772816"/>
            <a:ext cx="7696200" cy="4114800"/>
          </a:xfrm>
        </p:spPr>
        <p:txBody>
          <a:bodyPr/>
          <a:lstStyle/>
          <a:p>
            <a:r>
              <a:rPr lang="nb-NO" sz="2500" dirty="0"/>
              <a:t>Set one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nb-NO" sz="1800" dirty="0"/>
              <a:t>Raw data</a:t>
            </a:r>
          </a:p>
          <a:p>
            <a:r>
              <a:rPr lang="nb-NO" sz="2500" dirty="0"/>
              <a:t>Set two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nb-NO" sz="1800" dirty="0"/>
              <a:t>Statistical features in the time domain; max, min, mean, variance, skewness, kuortosis, standard deviation</a:t>
            </a:r>
          </a:p>
          <a:p>
            <a:r>
              <a:rPr lang="nb-NO" sz="2500" dirty="0"/>
              <a:t>Set three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nb-NO" sz="1800" dirty="0"/>
              <a:t>Complete frequency domain</a:t>
            </a:r>
          </a:p>
          <a:p>
            <a:r>
              <a:rPr lang="nb-NO" sz="2500" dirty="0"/>
              <a:t>Set four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nb-NO" sz="1800" dirty="0"/>
              <a:t>Statistical features in the frequency domain; max, min, mean, variance, skewness, kuortosis, standard deviation, energy</a:t>
            </a:r>
            <a:endParaRPr lang="nb-NO" dirty="0"/>
          </a:p>
          <a:p>
            <a:r>
              <a:rPr lang="nb-NO" sz="2500" dirty="0"/>
              <a:t>Set five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nb-NO" sz="1800" dirty="0"/>
              <a:t>Set two and four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02F59F-7C5C-456C-A7FC-F64C9FD1A6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7C305EA-59A6-7140-95FF-E1B500F1B4CD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3927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92830-EA90-42C1-BFA6-3DCE9FAAD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Classifiers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27C253-3EAA-46F6-BCA3-6D490603EE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/>
              <a:t>Neural network</a:t>
            </a:r>
          </a:p>
          <a:p>
            <a:r>
              <a:rPr lang="nb-NO" dirty="0"/>
              <a:t>Naive Bayes</a:t>
            </a:r>
          </a:p>
          <a:p>
            <a:r>
              <a:rPr lang="nb-NO" dirty="0"/>
              <a:t>SVM</a:t>
            </a:r>
          </a:p>
          <a:p>
            <a:r>
              <a:rPr lang="nb-NO" dirty="0"/>
              <a:t>Decision tree</a:t>
            </a:r>
          </a:p>
          <a:p>
            <a:r>
              <a:rPr lang="nb-NO" dirty="0"/>
              <a:t>KNN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63749D-CC28-4EA9-8867-E1BF9CDCEF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7C305EA-59A6-7140-95FF-E1B500F1B4CD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3145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2A922-8DDA-4C6C-B5A9-2E3FA2CBB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and test machine learning model</a:t>
            </a:r>
            <a:endParaRPr lang="nb-NO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A193A1D-CB55-4CB1-943E-DFBBA2C3B4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87824" y="1981200"/>
            <a:ext cx="3402214" cy="4731678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6F3601-0161-4E7F-8258-59FF9DC2D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7C305EA-59A6-7140-95FF-E1B500F1B4CD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8914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C25934-C4A3-4403-9F1F-326DB670A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C325F9-0711-4259-951C-2F1FC6DC89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/>
              <a:t>Find the best approach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nb-NO" sz="1600" dirty="0"/>
              <a:t>Test the implementation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nb-NO" sz="1600" dirty="0"/>
              <a:t>Integrate feature selection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nb-NO" sz="1600" dirty="0"/>
              <a:t>Test on new data set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nb-NO" sz="1600" dirty="0"/>
              <a:t>Hyperparameter tuning</a:t>
            </a:r>
          </a:p>
          <a:p>
            <a:r>
              <a:rPr lang="nb-NO" dirty="0"/>
              <a:t>Investigate the real-time implementation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nb-NO" sz="1600" dirty="0"/>
              <a:t>Using the best approach to test the transistion between two terrains</a:t>
            </a:r>
          </a:p>
          <a:p>
            <a:r>
              <a:rPr lang="nb-NO" dirty="0"/>
              <a:t>Investigate the other sensor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nb-NO" sz="1600" dirty="0"/>
              <a:t>Using training data from front left foot of the robot to predict sensor data from right front foot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nb-N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EEADAF-1046-40C8-94E5-67CE06581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7C305EA-59A6-7140-95FF-E1B500F1B4CD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3313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5804B-61D8-4A5C-9928-27F5BDB8F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4301" y="476672"/>
            <a:ext cx="7696200" cy="1143000"/>
          </a:xfrm>
        </p:spPr>
        <p:txBody>
          <a:bodyPr/>
          <a:lstStyle/>
          <a:p>
            <a:r>
              <a:rPr lang="nb-NO" dirty="0"/>
              <a:t>Results</a:t>
            </a:r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79B26010-5199-43B7-BCA7-7A90579424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71800" y="1270498"/>
            <a:ext cx="3353170" cy="5363424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7E9458-EAC3-46B1-894A-7118C3DC45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7C305EA-59A6-7140-95FF-E1B500F1B4CD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7622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27F1C6-EF9D-4A94-B6F6-6392DBB79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Integrating feature selection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C66E563-4DD2-40BB-B2A1-51A59B8A47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59832" y="1899679"/>
            <a:ext cx="2913714" cy="4831170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333388-D682-4FE9-92E5-D634BCDCB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7C305EA-59A6-7140-95FF-E1B500F1B4CD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1422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B527C-EEC9-4DFF-85D8-10C292B37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Results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AE9F403-40DE-4B83-BCBE-9709F9630D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80038" y="1700808"/>
            <a:ext cx="3651642" cy="5032142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8C7DC5-8BCE-42A5-B9E4-0E948C0EDE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7C305EA-59A6-7140-95FF-E1B500F1B4CD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0670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2E6659-5FD5-4D13-A363-AD1FDB1F0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Test on new data set</a:t>
            </a:r>
            <a:br>
              <a:rPr lang="nb-NO" dirty="0"/>
            </a:br>
            <a:endParaRPr lang="nb-NO" dirty="0"/>
          </a:p>
        </p:txBody>
      </p:sp>
      <p:graphicFrame>
        <p:nvGraphicFramePr>
          <p:cNvPr id="11" name="Content Placeholder 10">
            <a:extLst>
              <a:ext uri="{FF2B5EF4-FFF2-40B4-BE49-F238E27FC236}">
                <a16:creationId xmlns:a16="http://schemas.microsoft.com/office/drawing/2014/main" id="{4413F2C0-60CE-4A86-9AEE-F1ED5BA2EB7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92995289"/>
              </p:ext>
            </p:extLst>
          </p:nvPr>
        </p:nvGraphicFramePr>
        <p:xfrm>
          <a:off x="990600" y="1981200"/>
          <a:ext cx="7696200" cy="24942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637184">
                  <a:extLst>
                    <a:ext uri="{9D8B030D-6E8A-4147-A177-3AD203B41FA5}">
                      <a16:colId xmlns:a16="http://schemas.microsoft.com/office/drawing/2014/main" val="207822314"/>
                    </a:ext>
                  </a:extLst>
                </a:gridCol>
                <a:gridCol w="1800200">
                  <a:extLst>
                    <a:ext uri="{9D8B030D-6E8A-4147-A177-3AD203B41FA5}">
                      <a16:colId xmlns:a16="http://schemas.microsoft.com/office/drawing/2014/main" val="1158634026"/>
                    </a:ext>
                  </a:extLst>
                </a:gridCol>
                <a:gridCol w="2304256">
                  <a:extLst>
                    <a:ext uri="{9D8B030D-6E8A-4147-A177-3AD203B41FA5}">
                      <a16:colId xmlns:a16="http://schemas.microsoft.com/office/drawing/2014/main" val="3229832059"/>
                    </a:ext>
                  </a:extLst>
                </a:gridCol>
                <a:gridCol w="1954560">
                  <a:extLst>
                    <a:ext uri="{9D8B030D-6E8A-4147-A177-3AD203B41FA5}">
                      <a16:colId xmlns:a16="http://schemas.microsoft.com/office/drawing/2014/main" val="10279188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nb-NO" sz="1800" u="none" strike="noStrike" kern="1200" baseline="0" dirty="0"/>
                        <a:t>Feature set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sz="1800" u="none" strike="noStrike" kern="1200" baseline="0" dirty="0"/>
                        <a:t>Classifier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sz="1800" u="none" strike="noStrike" kern="1200" baseline="0" dirty="0"/>
                        <a:t>Feature selection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/>
                        <a:t>Current result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55677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b-NO" sz="1800" u="none" strike="noStrike" kern="1200" baseline="0" dirty="0"/>
                        <a:t>Set three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sz="1800" u="none" strike="noStrike" kern="1200" baseline="0" dirty="0"/>
                        <a:t>SVM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RFE (wrapper)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/>
                        <a:t>97%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2149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b-NO" sz="1800" u="none" strike="noStrike" kern="1200" baseline="0" dirty="0"/>
                        <a:t>Set one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sz="1800" u="none" strike="noStrike" kern="1200" baseline="0" dirty="0"/>
                        <a:t>Neural network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/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/>
                        <a:t>96%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06738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b-NO" sz="1800" u="none" strike="noStrike" kern="1200" baseline="0" dirty="0"/>
                        <a:t>Set one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Decision tree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RFLV (filter)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/>
                        <a:t>96%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51767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b-NO" sz="1800" u="none" strike="noStrike" kern="1200" baseline="0" dirty="0"/>
                        <a:t>Set one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Decision tree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/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/>
                        <a:t>96%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60068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1800" u="none" strike="noStrike" kern="1200" baseline="0" dirty="0"/>
                        <a:t>Set five</a:t>
                      </a:r>
                      <a:endParaRPr lang="nb-NO" dirty="0"/>
                    </a:p>
                    <a:p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1800" u="none" strike="noStrike" kern="1200" baseline="0" dirty="0"/>
                        <a:t>Neural network</a:t>
                      </a:r>
                      <a:endParaRPr lang="nb-NO" dirty="0"/>
                    </a:p>
                    <a:p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None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/>
                        <a:t>89%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7948061"/>
                  </a:ext>
                </a:extLst>
              </a:tr>
            </a:tbl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630142-5EC4-48D7-BE87-13559563D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7C305EA-59A6-7140-95FF-E1B500F1B4CD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0272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D7D4D6-EFC9-4F5C-AD3B-048240F736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Results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36F2DDE-EDE3-40C4-8490-51F248A648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1640" y="1754335"/>
            <a:ext cx="6385132" cy="4494065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03D0F6-30C9-4DBA-A71C-6824D2EAB6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7C305EA-59A6-7140-95FF-E1B500F1B4CD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0494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CE03B3-598F-418C-AFC3-33B48DDB6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Hyperparameter tuning</a:t>
            </a: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8AE5C6A0-6DDF-40EA-A2EE-7034843B377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76474110"/>
              </p:ext>
            </p:extLst>
          </p:nvPr>
        </p:nvGraphicFramePr>
        <p:xfrm>
          <a:off x="990600" y="1990987"/>
          <a:ext cx="7696200" cy="11125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565400">
                  <a:extLst>
                    <a:ext uri="{9D8B030D-6E8A-4147-A177-3AD203B41FA5}">
                      <a16:colId xmlns:a16="http://schemas.microsoft.com/office/drawing/2014/main" val="3664466649"/>
                    </a:ext>
                  </a:extLst>
                </a:gridCol>
                <a:gridCol w="2565400">
                  <a:extLst>
                    <a:ext uri="{9D8B030D-6E8A-4147-A177-3AD203B41FA5}">
                      <a16:colId xmlns:a16="http://schemas.microsoft.com/office/drawing/2014/main" val="611294056"/>
                    </a:ext>
                  </a:extLst>
                </a:gridCol>
                <a:gridCol w="2565400">
                  <a:extLst>
                    <a:ext uri="{9D8B030D-6E8A-4147-A177-3AD203B41FA5}">
                      <a16:colId xmlns:a16="http://schemas.microsoft.com/office/drawing/2014/main" val="36642710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nb-NO" dirty="0"/>
                        <a:t>Feature 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/>
                        <a:t>Classifier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/>
                        <a:t>Feature selection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5043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b-NO" dirty="0"/>
                        <a:t>Set three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/>
                        <a:t>SVM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/>
                        <a:t>RFE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8614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b-NO" dirty="0"/>
                        <a:t>Set five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sz="1800" u="none" strike="noStrike" kern="1200" baseline="0" dirty="0"/>
                        <a:t>Neural network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sz="1800" u="none" strike="noStrike" kern="1200" baseline="0" dirty="0"/>
                        <a:t>None</a:t>
                      </a:r>
                      <a:endParaRPr lang="nb-N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9524898"/>
                  </a:ext>
                </a:extLst>
              </a:tr>
            </a:tbl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18D72E-74A4-4512-8F29-FA8A91B7E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7C305EA-59A6-7140-95FF-E1B500F1B4CD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7868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nb-NO" dirty="0"/>
              <a:t>Overview</a:t>
            </a:r>
          </a:p>
        </p:txBody>
      </p:sp>
      <p:sp>
        <p:nvSpPr>
          <p:cNvPr id="16390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nb-NO" sz="2400" dirty="0"/>
              <a:t>Background</a:t>
            </a:r>
          </a:p>
          <a:p>
            <a:pPr eaLnBrk="1" hangingPunct="1"/>
            <a:r>
              <a:rPr lang="nb-NO" sz="2400" dirty="0"/>
              <a:t>Goals of the thesis</a:t>
            </a:r>
          </a:p>
          <a:p>
            <a:pPr eaLnBrk="1" hangingPunct="1"/>
            <a:r>
              <a:rPr lang="nb-NO" sz="2400" dirty="0"/>
              <a:t>Implementation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nb-NO" sz="1600" dirty="0"/>
              <a:t>Robot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nb-NO" sz="1600" dirty="0"/>
              <a:t>Enviroment setup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nb-NO" sz="1600" dirty="0"/>
              <a:t>Segmentation of sensor data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nb-NO" sz="1600" dirty="0"/>
              <a:t>Feature sets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nb-NO" sz="1600" dirty="0"/>
              <a:t>Evaluation </a:t>
            </a:r>
          </a:p>
          <a:p>
            <a:pPr eaLnBrk="1" hangingPunct="1"/>
            <a:r>
              <a:rPr lang="nb-NO" sz="2400" dirty="0"/>
              <a:t>Results and further improvement</a:t>
            </a:r>
          </a:p>
          <a:p>
            <a:pPr eaLnBrk="1" hangingPunct="1"/>
            <a:r>
              <a:rPr lang="nb-NO" sz="2400" dirty="0"/>
              <a:t>Conclusion</a:t>
            </a:r>
          </a:p>
          <a:p>
            <a:r>
              <a:rPr lang="nb-NO" sz="2400" dirty="0"/>
              <a:t>Future work</a:t>
            </a:r>
            <a:endParaRPr lang="nb-NO" dirty="0"/>
          </a:p>
        </p:txBody>
      </p:sp>
      <p:sp>
        <p:nvSpPr>
          <p:cNvPr id="1638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72714C46-FC2B-0B4C-8344-F292E5FCAC36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3323E-4963-425B-8082-A98689229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Hyperparameter tuning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8B03C5-0AF3-4990-8887-825908F77D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/>
              <a:t>SVM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nb-NO" sz="1800" dirty="0"/>
              <a:t>Kernel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nb-NO" sz="1800" dirty="0"/>
              <a:t>C</a:t>
            </a:r>
          </a:p>
          <a:p>
            <a:r>
              <a:rPr lang="nb-NO" dirty="0"/>
              <a:t>Neural network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nb-NO" sz="1800" dirty="0"/>
              <a:t>Hidden layer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nb-NO" sz="1800" dirty="0"/>
              <a:t>Binary representation of output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36F168-DD1E-4884-9A9A-0BE4F69DD2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nb-NO"/>
              <a:t>11. april 2011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1DDB67-BD01-46BC-B124-14ABF7072B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Ny Powerpoint mal 2011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58E6F-A2F3-464A-A766-161313B145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7C305EA-59A6-7140-95FF-E1B500F1B4CD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0720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CCADF-5CDA-4445-B4FC-D29E7AD63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Tuning neural network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FD69E0A8-4055-4C3D-B243-34FFF1FAF0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b-NO" dirty="0"/>
          </a:p>
          <a:p>
            <a:endParaRPr lang="nb-NO" dirty="0"/>
          </a:p>
          <a:p>
            <a:pPr marL="0" indent="0">
              <a:buNone/>
            </a:pPr>
            <a:endParaRPr lang="nb-NO" dirty="0"/>
          </a:p>
          <a:p>
            <a:r>
              <a:rPr lang="nb-NO" dirty="0"/>
              <a:t>Binary representation of terrains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A657DE-1DF4-4E2A-B451-71892FF0C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7C305EA-59A6-7140-95FF-E1B500F1B4CD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F52F56A-93F5-4C72-93E9-CE1D2967C3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1760" y="1822508"/>
            <a:ext cx="4105848" cy="132416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BEED0DE-DDEA-4801-953C-9EC71AC7A3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8566" y="4143560"/>
            <a:ext cx="2305372" cy="187668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BCC7849-9BA0-4DF4-BDDF-3B4A599EF1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4008" y="4228839"/>
            <a:ext cx="2314898" cy="1867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0626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3F8A4-4EFC-4A3D-8571-2BB5E0211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Tuning SVM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D0AF038-47C2-4A4B-BD6E-AD67733D2E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24162" y="2152650"/>
            <a:ext cx="4029075" cy="196215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8114A2-8F03-48B3-B665-1AC4B541F3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7C305EA-59A6-7140-95FF-E1B500F1B4CD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2102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E7583-F9B0-4857-9400-5D6DA0BC43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Results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B5CFF14-50CE-4879-B899-383E8490CF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90485" y="2564904"/>
            <a:ext cx="7496315" cy="2148944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BF3E48-A139-4EBD-9E7F-A73387B56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7C305EA-59A6-7140-95FF-E1B500F1B4CD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2887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9BB57B-6A01-4B18-8FE1-4E495A124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Real-time implementation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6554C01-7D0E-465C-AA25-E7424FE672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31840" y="1703158"/>
            <a:ext cx="3208459" cy="4862378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851AEF-CB2A-457B-9CAA-B042C6C61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7C305EA-59A6-7140-95FF-E1B500F1B4CD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0867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E59201-8F1F-4D4E-A2D8-7BE1EF0761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Classification in real-time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01605D-D161-45C5-891D-010AC7007D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/>
              <a:t>Floor to carpet</a:t>
            </a:r>
          </a:p>
          <a:p>
            <a:r>
              <a:rPr lang="en-US" dirty="0"/>
              <a:t>Hard mat to floor</a:t>
            </a:r>
          </a:p>
          <a:p>
            <a:r>
              <a:rPr lang="en-US" dirty="0"/>
              <a:t>Hard mat to soft mat</a:t>
            </a:r>
          </a:p>
          <a:p>
            <a:r>
              <a:rPr lang="en-US" dirty="0"/>
              <a:t>Soft mat to hard mat</a:t>
            </a:r>
          </a:p>
          <a:p>
            <a:r>
              <a:rPr lang="en-US" dirty="0"/>
              <a:t>Soft mat to carpet</a:t>
            </a:r>
            <a:endParaRPr lang="nb-NO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888936-536A-4A6E-97E7-75FEE29B4B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nb-NO"/>
              <a:t>11. april 2011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7F518B-49B8-433A-B492-F440F5F59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Ny Powerpoint mal 2011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44266F-CE77-4F27-9E1B-AF1E33094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7C305EA-59A6-7140-95FF-E1B500F1B4CD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8033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6F810B-6CAD-47A0-9872-6CA269FC4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Floor to carpet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08A70603-D2BD-444B-87A4-B3E63C5CDC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3096" y="1772816"/>
            <a:ext cx="6477904" cy="2886478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353931-D80F-49DC-A264-B78E48964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7C305EA-59A6-7140-95FF-E1B500F1B4CD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BABFD6B-DA33-44CD-AEEE-6882E7FAF6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3096" y="4620561"/>
            <a:ext cx="6849431" cy="1562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9137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1816F6-6A06-4FC3-B96C-F6AFB99DC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Hard mat to floor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780E7F4-D6E7-474F-A42A-B6E1E36042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52116" y="1700808"/>
            <a:ext cx="6573167" cy="3048425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CB7152-88F6-4BA4-B469-9D4E28243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7C305EA-59A6-7140-95FF-E1B500F1B4CD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5F408BF-CCFD-4F30-B035-EC368BD0DD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1143" y="4744419"/>
            <a:ext cx="6219857" cy="1898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7456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E5972-424E-4C7F-B326-DF1B19B0D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Hard mat to soft mat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3E6A23E-7207-43EC-87F8-50A315E6F9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42590" y="1700808"/>
            <a:ext cx="6592220" cy="2934109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6D8CB2-0D4B-4F30-9B00-14F58B5094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7C305EA-59A6-7140-95FF-E1B500F1B4CD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281C6FF-9C81-4C67-8161-B0438AB728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6853" y="4679588"/>
            <a:ext cx="6763694" cy="1810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606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3B2CBA-40F1-4E3F-9691-6B6332BDE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 mat to hard mat</a:t>
            </a:r>
            <a:endParaRPr lang="nb-NO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8B5B7F9-1B1E-480A-B06A-476A1A2F23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33062" y="1747539"/>
            <a:ext cx="6611273" cy="3086531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4A3DA0-07D0-480F-A83D-785DE39C4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7C305EA-59A6-7140-95FF-E1B500F1B4CD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855468F-6E6D-4543-B83D-EB23AAF92D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4456" y="4725144"/>
            <a:ext cx="6868484" cy="1895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7465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0CCA66-56B3-44A1-85FA-C7851C1A62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4922A5-4D7D-4163-B37D-C29C40E049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/>
              <a:t>Terrain classification</a:t>
            </a:r>
          </a:p>
          <a:p>
            <a:r>
              <a:rPr lang="nb-NO" dirty="0"/>
              <a:t>Sensors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nb-NO" dirty="0"/>
              <a:t>Tactile is one of the most informative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4495FA-EA7E-4FDA-8627-004473690B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7C305EA-59A6-7140-95FF-E1B500F1B4CD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6853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A3E33-2D5C-4A84-A80D-C8DBF05ED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 mat to carpet</a:t>
            </a:r>
            <a:endParaRPr lang="nb-NO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BCE76E6-EB60-48AA-AA71-3FADFCC6FF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56879" y="1844824"/>
            <a:ext cx="6563641" cy="2972215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1C7895-025F-4DB5-8B6A-C5C8B0FEE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7C305EA-59A6-7140-95FF-E1B500F1B4CD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46E1935-8FDD-4EAB-BB7E-86B8B4E0AD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2693" y="4785434"/>
            <a:ext cx="6801799" cy="1667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3038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A005F3-324E-44C0-81D5-EB89E711D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Investigate the other sensor</a:t>
            </a:r>
            <a:br>
              <a:rPr lang="nb-NO" dirty="0"/>
            </a:br>
            <a:endParaRPr lang="nb-NO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56C98F5-E197-4233-A0B4-27E1559EFD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b-NO" dirty="0"/>
          </a:p>
          <a:p>
            <a:r>
              <a:rPr lang="nb-NO" dirty="0"/>
              <a:t>Using training data from front left foot of the robot to predict sensor data from right front foot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66028C-7871-4A3D-9275-97EC87A27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7C305EA-59A6-7140-95FF-E1B500F1B4CD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7693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CF8D0-3A96-4B7E-BE72-CCCC51DEF8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Results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5C401A1-EB0A-4B80-ABFC-2D2548CB27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39752" y="2780928"/>
            <a:ext cx="4745442" cy="2248410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958D09-0569-480F-B1E5-549607042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7C305EA-59A6-7140-95FF-E1B500F1B4CD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54787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DDFD70-7A2A-44E8-8C23-651E4463A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  <a:endParaRPr lang="nb-N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B490FE-86D9-4DE8-9EDD-EF972DF2C0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results confirm that the 3D optical force sensor is suitable to use for terrain </a:t>
            </a:r>
            <a:r>
              <a:rPr lang="nb-NO" dirty="0"/>
              <a:t>classification</a:t>
            </a:r>
          </a:p>
          <a:p>
            <a:r>
              <a:rPr lang="nb-NO" dirty="0"/>
              <a:t>The best combination is using feature selection on the complete frequency domain with SVM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6FC4E0-6000-4743-A902-985B4B18CE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7C305EA-59A6-7140-95FF-E1B500F1B4CD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4112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6B93A1-7AF4-4687-BFFA-85E91FDDFE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Compared to earlier work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54FEF17-AF72-41AA-A619-790359DCC4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71254" y="1981200"/>
            <a:ext cx="5734892" cy="4114800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6880B2-0939-42F1-BE1B-E2AB82050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7C305EA-59A6-7140-95FF-E1B500F1B4CD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89870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1EF93-9653-4E68-8351-1041659A0B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F5A036-6E4A-47E6-A215-5D1C5F1BF4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/>
              <a:t>Features </a:t>
            </a:r>
            <a:r>
              <a:rPr lang="en-US" dirty="0"/>
              <a:t>of the terrain itself such as hardness and friction are not analyzed </a:t>
            </a:r>
            <a:r>
              <a:rPr lang="nb-NO" dirty="0"/>
              <a:t>directly</a:t>
            </a:r>
          </a:p>
          <a:p>
            <a:r>
              <a:rPr lang="en-US" dirty="0"/>
              <a:t>Include rougher surfaces</a:t>
            </a:r>
          </a:p>
          <a:p>
            <a:r>
              <a:rPr lang="nb-NO" dirty="0"/>
              <a:t>Incorporating all four sensor</a:t>
            </a:r>
          </a:p>
          <a:p>
            <a:r>
              <a:rPr lang="nb-NO" dirty="0"/>
              <a:t>Utilized with other sensors</a:t>
            </a:r>
          </a:p>
          <a:p>
            <a:r>
              <a:rPr lang="nb-NO" dirty="0"/>
              <a:t>Unsupervised learning</a:t>
            </a:r>
          </a:p>
          <a:p>
            <a:r>
              <a:rPr lang="nb-NO" dirty="0"/>
              <a:t>Gait changing on different terrains</a:t>
            </a:r>
          </a:p>
          <a:p>
            <a:endParaRPr lang="nb-N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013FAE-99D0-4DE9-A65B-0B76FDD83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7C305EA-59A6-7140-95FF-E1B500F1B4CD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351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9F8AA-2212-4037-8B71-01B48AC53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3D optical tactile sensor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5718F4-13A2-479D-B52B-34ADA68665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High sensitivity, small size, light weight and low detection </a:t>
            </a:r>
            <a:r>
              <a:rPr lang="nb-NO" dirty="0"/>
              <a:t>time</a:t>
            </a:r>
          </a:p>
          <a:p>
            <a:endParaRPr lang="nb-N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2EB860-B480-4215-9D1D-93AD8B6BA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7C305EA-59A6-7140-95FF-E1B500F1B4CD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86884F8-AE10-4FBC-83CA-EDF639E84B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56" y="3717032"/>
            <a:ext cx="2819794" cy="218152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58DB6DC-81EB-446E-9F09-189B150B0A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8019" y="2870886"/>
            <a:ext cx="3145881" cy="3047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809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3F6ED9-D98C-4487-9E3A-E80C820B5C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Goals of the thesis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75BC92-B2E6-45B0-9BBA-0AA065772D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Evaluate 3D optical force sensor for the </a:t>
            </a:r>
            <a:r>
              <a:rPr lang="nb-NO" dirty="0"/>
              <a:t>terrain classification problem</a:t>
            </a:r>
          </a:p>
          <a:p>
            <a:pPr marL="0" indent="0">
              <a:buNone/>
            </a:pPr>
            <a:endParaRPr lang="nb-NO" dirty="0"/>
          </a:p>
          <a:p>
            <a:r>
              <a:rPr lang="nb-NO" dirty="0"/>
              <a:t>Investigating and </a:t>
            </a:r>
            <a:r>
              <a:rPr lang="en-US" dirty="0"/>
              <a:t>developing a reliable approach for data processing, preprocessing, feature selection, and classification for the presented sensor.</a:t>
            </a:r>
            <a:endParaRPr lang="nb-N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52BF64-FA20-45EF-9280-038EC25824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7C305EA-59A6-7140-95FF-E1B500F1B4CD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2070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EDB9D-0DBD-4F81-AEF4-39381C690A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E29605-5C68-4724-B774-1A9DD8812C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/>
              <a:t>Robot</a:t>
            </a:r>
          </a:p>
          <a:p>
            <a:r>
              <a:rPr lang="nb-NO" dirty="0"/>
              <a:t>Enviorment setup</a:t>
            </a:r>
          </a:p>
          <a:p>
            <a:r>
              <a:rPr lang="nb-NO" dirty="0"/>
              <a:t>Segmentation of sensor data</a:t>
            </a:r>
          </a:p>
          <a:p>
            <a:r>
              <a:rPr lang="nb-NO" dirty="0"/>
              <a:t>Feature sets</a:t>
            </a:r>
          </a:p>
          <a:p>
            <a:r>
              <a:rPr lang="nb-NO" dirty="0"/>
              <a:t>Evaluation of the sensor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1C5592-3AE6-4ABA-A1EB-1FF05499D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7C305EA-59A6-7140-95FF-E1B500F1B4CD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9372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37DF4A-853A-43B2-82A1-A185727028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Robot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F917E8A-C177-4B65-99FA-1BD23B0131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79712" y="1981200"/>
            <a:ext cx="5321544" cy="4114800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956A4F-3162-4BAF-9A62-F5EEB9F85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7C305EA-59A6-7140-95FF-E1B500F1B4CD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1238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0ED49-99BC-4451-90B3-7820AC8B3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Enviroment setup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ED8860A-6DCE-4745-9433-5EA14796A6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95736" y="1694379"/>
            <a:ext cx="4887249" cy="5139940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929E67-9CA3-4D0F-9EED-E3244CBE5D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7C305EA-59A6-7140-95FF-E1B500F1B4CD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08525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CA9D3-A52A-4EC9-BF85-B01429B98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Segmentation of sensor data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91FAE9C-9A11-47CC-B4AC-13412B711C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528" y="1916832"/>
            <a:ext cx="8550914" cy="3816424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4ECD92-C10D-41BF-ACED-DDE70DF3D2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7C305EA-59A6-7140-95FF-E1B500F1B4CD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888209"/>
      </p:ext>
    </p:extLst>
  </p:cSld>
  <p:clrMapOvr>
    <a:masterClrMapping/>
  </p:clrMapOvr>
</p:sld>
</file>

<file path=ppt/theme/theme1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Arial"/>
        <a:ea typeface="ヒラギノ角ゴ Pro W3"/>
        <a:cs typeface="ヒラギノ角ゴ Pro W3"/>
      </a:majorFont>
      <a:minorFont>
        <a:latin typeface="Arial"/>
        <a:ea typeface="ヒラギノ角ゴ Pro W3"/>
        <a:cs typeface="ヒラギノ角ゴ Pro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ヒラギノ角ゴ Pro W3" charset="-128"/>
            <a:cs typeface="ヒラギノ角ゴ Pro W3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ヒラギノ角ゴ Pro W3" charset="-128"/>
            <a:cs typeface="ヒラギノ角ゴ Pro W3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1272</TotalTime>
  <Words>536</Words>
  <Application>Microsoft Office PowerPoint</Application>
  <PresentationFormat>On-screen Show (4:3)</PresentationFormat>
  <Paragraphs>183</Paragraphs>
  <Slides>35</Slides>
  <Notes>1</Notes>
  <HiddenSlides>7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9" baseType="lpstr">
      <vt:lpstr>Arial</vt:lpstr>
      <vt:lpstr>Wingdings</vt:lpstr>
      <vt:lpstr>ヒラギノ角ゴ Pro W3</vt:lpstr>
      <vt:lpstr>Blank Presentation</vt:lpstr>
      <vt:lpstr>    Terrain classification using 3D optical tactile sensor </vt:lpstr>
      <vt:lpstr>Overview</vt:lpstr>
      <vt:lpstr>Background</vt:lpstr>
      <vt:lpstr>3D optical tactile sensor</vt:lpstr>
      <vt:lpstr>Goals of the thesis</vt:lpstr>
      <vt:lpstr>Implementation</vt:lpstr>
      <vt:lpstr>Robot</vt:lpstr>
      <vt:lpstr>Enviroment setup</vt:lpstr>
      <vt:lpstr>Segmentation of sensor data</vt:lpstr>
      <vt:lpstr>Feature sets</vt:lpstr>
      <vt:lpstr>Classifiers</vt:lpstr>
      <vt:lpstr>Create and test machine learning model</vt:lpstr>
      <vt:lpstr>Evaluation</vt:lpstr>
      <vt:lpstr>Results</vt:lpstr>
      <vt:lpstr>Integrating feature selection</vt:lpstr>
      <vt:lpstr>Results</vt:lpstr>
      <vt:lpstr>Test on new data set </vt:lpstr>
      <vt:lpstr>Results</vt:lpstr>
      <vt:lpstr>Hyperparameter tuning</vt:lpstr>
      <vt:lpstr>Hyperparameter tuning</vt:lpstr>
      <vt:lpstr>Tuning neural network</vt:lpstr>
      <vt:lpstr>Tuning SVM</vt:lpstr>
      <vt:lpstr>Results</vt:lpstr>
      <vt:lpstr>Real-time implementation</vt:lpstr>
      <vt:lpstr>Classification in real-time</vt:lpstr>
      <vt:lpstr>Floor to carpet</vt:lpstr>
      <vt:lpstr>Hard mat to floor</vt:lpstr>
      <vt:lpstr>Hard mat to soft mat</vt:lpstr>
      <vt:lpstr>Soft mat to hard mat</vt:lpstr>
      <vt:lpstr>Soft mat to carpet</vt:lpstr>
      <vt:lpstr>Investigate the other sensor </vt:lpstr>
      <vt:lpstr>Results</vt:lpstr>
      <vt:lpstr>Conclusion</vt:lpstr>
      <vt:lpstr>Compared to earlier work</vt:lpstr>
      <vt:lpstr>Future work</vt:lpstr>
    </vt:vector>
  </TitlesOfParts>
  <Manager/>
  <Company>Rayon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Terrain classification using 3D optical tactile sensor</dc:title>
  <dc:subject/>
  <dc:creator>Jay</dc:creator>
  <cp:keywords/>
  <dc:description/>
  <cp:lastModifiedBy>Jay</cp:lastModifiedBy>
  <cp:revision>26</cp:revision>
  <dcterms:created xsi:type="dcterms:W3CDTF">2017-06-07T09:16:52Z</dcterms:created>
  <dcterms:modified xsi:type="dcterms:W3CDTF">2017-06-08T12:01:40Z</dcterms:modified>
  <cp:category/>
</cp:coreProperties>
</file>